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3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4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521703725970049E-2"/>
          <c:y val="2.030570782887392E-2"/>
          <c:w val="0.91847829627403066"/>
          <c:h val="0.81974604028237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9813113661714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4B-416B-B34A-21F4743A80DA}"/>
                </c:ext>
              </c:extLst>
            </c:dLbl>
            <c:dLbl>
              <c:idx val="1"/>
              <c:layout>
                <c:manualLayout>
                  <c:x val="-1.181902192475104E-2"/>
                  <c:y val="-4.9813113661714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2C-4B23-BF34-230D28D53DB5}"/>
                </c:ext>
              </c:extLst>
            </c:dLbl>
            <c:dLbl>
              <c:idx val="2"/>
              <c:layout>
                <c:manualLayout>
                  <c:x val="-5.9095109623754916E-3"/>
                  <c:y val="-4.704571845828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2C-4B23-BF34-230D28D53DB5}"/>
                </c:ext>
              </c:extLst>
            </c:dLbl>
            <c:dLbl>
              <c:idx val="3"/>
              <c:layout>
                <c:manualLayout>
                  <c:x val="-5.9095109623754916E-3"/>
                  <c:y val="-0.141137155374858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33887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10407</c:v>
                </c:pt>
                <c:pt idx="1">
                  <c:v>13948.2</c:v>
                </c:pt>
                <c:pt idx="2">
                  <c:v>13210</c:v>
                </c:pt>
                <c:pt idx="3">
                  <c:v>10991</c:v>
                </c:pt>
                <c:pt idx="4">
                  <c:v>33887</c:v>
                </c:pt>
                <c:pt idx="5">
                  <c:v>10327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2C-4B23-BF34-230D28D53D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321332217816256E-2"/>
                  <c:y val="-4.427832325485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4B-416B-B34A-21F4743A80DA}"/>
                </c:ext>
              </c:extLst>
            </c:dLbl>
            <c:dLbl>
              <c:idx val="1"/>
              <c:layout>
                <c:manualLayout>
                  <c:x val="3.397968803365909E-2"/>
                  <c:y val="-5.2580508865143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2C-4B23-BF34-230D28D53DB5}"/>
                </c:ext>
              </c:extLst>
            </c:dLbl>
            <c:dLbl>
              <c:idx val="2"/>
              <c:layout>
                <c:manualLayout>
                  <c:x val="3.1024932552471417E-2"/>
                  <c:y val="-6.365008967885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34-4DC1-9FBE-4DE406A1D2D2}"/>
                </c:ext>
              </c:extLst>
            </c:dLbl>
            <c:dLbl>
              <c:idx val="3"/>
              <c:layout>
                <c:manualLayout>
                  <c:x val="3.8411821255440605E-2"/>
                  <c:y val="-8.85566465097156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8A-43E7-87CD-834F69C17FD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15221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10405.799999999997</c:v>
                </c:pt>
                <c:pt idx="1">
                  <c:v>13682.5</c:v>
                </c:pt>
                <c:pt idx="2">
                  <c:v>12961</c:v>
                </c:pt>
                <c:pt idx="3">
                  <c:v>11028</c:v>
                </c:pt>
                <c:pt idx="4">
                  <c:v>15221</c:v>
                </c:pt>
                <c:pt idx="5">
                  <c:v>10327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2C-4B23-BF34-230D28D53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651328"/>
        <c:axId val="148018816"/>
        <c:axId val="0"/>
      </c:bar3DChart>
      <c:catAx>
        <c:axId val="1596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18816"/>
        <c:crosses val="autoZero"/>
        <c:auto val="1"/>
        <c:lblAlgn val="ctr"/>
        <c:lblOffset val="100"/>
        <c:noMultiLvlLbl val="0"/>
      </c:catAx>
      <c:valAx>
        <c:axId val="1480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9A-473E-8D94-6998D35162D7}"/>
              </c:ext>
            </c:extLst>
          </c:dPt>
          <c:dLbls>
            <c:dLbl>
              <c:idx val="0"/>
              <c:layout>
                <c:manualLayout>
                  <c:x val="1.3468013468013521E-2"/>
                  <c:y val="-0.2046035805626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9A-473E-8D94-6998D35162D7}"/>
                </c:ext>
              </c:extLst>
            </c:dLbl>
            <c:dLbl>
              <c:idx val="1"/>
              <c:layout>
                <c:manualLayout>
                  <c:x val="8.9786756453423128E-2"/>
                  <c:y val="-0.34782608695652245"/>
                </c:manualLayout>
              </c:layout>
              <c:tx>
                <c:rich>
                  <a:bodyPr/>
                  <a:lstStyle/>
                  <a:p>
                    <a:fld id="{5EEC1F27-B629-4A1C-9FB5-4B6A0ACDF323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9A-473E-8D94-6998D3516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162.69999999999999</c:v>
                </c:pt>
                <c:pt idx="1">
                  <c:v>121.4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9A-473E-8D94-6998D3516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97728"/>
        <c:axId val="202646080"/>
        <c:axId val="0"/>
      </c:bar3DChart>
      <c:catAx>
        <c:axId val="20429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46080"/>
        <c:crosses val="autoZero"/>
        <c:auto val="1"/>
        <c:lblAlgn val="ctr"/>
        <c:lblOffset val="100"/>
        <c:noMultiLvlLbl val="0"/>
      </c:catAx>
      <c:valAx>
        <c:axId val="20264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91-4455-8BB8-4841A6BC2313}"/>
              </c:ext>
            </c:extLst>
          </c:dPt>
          <c:dLbls>
            <c:dLbl>
              <c:idx val="0"/>
              <c:layout>
                <c:manualLayout>
                  <c:x val="8.8008800880088316E-3"/>
                  <c:y val="-9.523809523809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91-4455-8BB8-4841A6BC2313}"/>
                </c:ext>
              </c:extLst>
            </c:dLbl>
            <c:dLbl>
              <c:idx val="1"/>
              <c:layout>
                <c:manualLayout>
                  <c:x val="0.14916803890923222"/>
                  <c:y val="-0.366584996886558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354100212317086"/>
                      <c:h val="0.20263210562096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91-4455-8BB8-4841A6BC2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91-4455-8BB8-4841A6BC23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99776"/>
        <c:axId val="202650688"/>
        <c:axId val="0"/>
      </c:bar3DChart>
      <c:catAx>
        <c:axId val="20429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50688"/>
        <c:crosses val="autoZero"/>
        <c:auto val="1"/>
        <c:lblAlgn val="ctr"/>
        <c:lblOffset val="100"/>
        <c:noMultiLvlLbl val="0"/>
      </c:catAx>
      <c:valAx>
        <c:axId val="2026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F2-42B3-99FB-817347E422C4}"/>
              </c:ext>
            </c:extLst>
          </c:dPt>
          <c:dLbls>
            <c:dLbl>
              <c:idx val="0"/>
              <c:layout>
                <c:manualLayout>
                  <c:x val="1.3468013468013521E-2"/>
                  <c:y val="-0.2046035805626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F2-42B3-99FB-817347E422C4}"/>
                </c:ext>
              </c:extLst>
            </c:dLbl>
            <c:dLbl>
              <c:idx val="1"/>
              <c:layout>
                <c:manualLayout>
                  <c:x val="8.9786756453423128E-2"/>
                  <c:y val="-0.34782608695652245"/>
                </c:manualLayout>
              </c:layout>
              <c:tx>
                <c:rich>
                  <a:bodyPr/>
                  <a:lstStyle/>
                  <a:p>
                    <a:fld id="{5EEC1F27-B629-4A1C-9FB5-4B6A0ACDF323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F2-42B3-99FB-817347E42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3747</c:v>
                </c:pt>
                <c:pt idx="1">
                  <c:v>3295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F2-42B3-99FB-817347E42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3465344"/>
        <c:axId val="202652416"/>
        <c:axId val="0"/>
      </c:bar3DChart>
      <c:catAx>
        <c:axId val="23346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52416"/>
        <c:crosses val="autoZero"/>
        <c:auto val="1"/>
        <c:lblAlgn val="ctr"/>
        <c:lblOffset val="100"/>
        <c:noMultiLvlLbl val="0"/>
      </c:catAx>
      <c:valAx>
        <c:axId val="20265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4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Всего доходов-10326,9 тыс.руб.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CA-4626-B059-1CDC5D9EB0E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CA-4626-B059-1CDC5D9EB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Собственные-4418</c:v>
                </c:pt>
                <c:pt idx="1">
                  <c:v>Безвозмездные-5908,9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0.45500000000000002</c:v>
                </c:pt>
                <c:pt idx="1">
                  <c:v>0.54500000000000004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CA-4626-B059-1CDC5D9EB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ВСЕГО</a:t>
            </a:r>
            <a:r>
              <a:rPr lang="ru-RU" baseline="0" dirty="0" smtClean="0"/>
              <a:t> -10326,9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8743778745187016"/>
          <c:y val="0.12964057541872012"/>
          <c:w val="0.48521305667167758"/>
          <c:h val="0.75933406136954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8B-4179-B61F-FE4B916ECE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F8B-4179-B61F-FE4B916ECEE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8B-4179-B61F-FE4B916ECEE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F8B-4179-B61F-FE4B916ECEE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8B-4179-B61F-FE4B916ECEE2}"/>
              </c:ext>
            </c:extLst>
          </c:dPt>
          <c:cat>
            <c:strRef>
              <c:f>Лист1!$A$2:$A$8</c:f>
              <c:strCache>
                <c:ptCount val="7"/>
                <c:pt idx="0">
                  <c:v>Общегосударственные вопросы-6127,1</c:v>
                </c:pt>
                <c:pt idx="1">
                  <c:v>Социальная политика-100,0</c:v>
                </c:pt>
                <c:pt idx="2">
                  <c:v>Культура-457,4</c:v>
                </c:pt>
                <c:pt idx="3">
                  <c:v>ЖКХ-397,5</c:v>
                </c:pt>
                <c:pt idx="4">
                  <c:v>Национальная экономика-3093</c:v>
                </c:pt>
                <c:pt idx="5">
                  <c:v>Национальная оборона-139,9</c:v>
                </c:pt>
                <c:pt idx="6">
                  <c:v>Национальная безопасность и правоохранительная деятельность-12,0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6127</c:v>
                </c:pt>
                <c:pt idx="1">
                  <c:v>100</c:v>
                </c:pt>
                <c:pt idx="2">
                  <c:v>457.4</c:v>
                </c:pt>
                <c:pt idx="3">
                  <c:v>397.5</c:v>
                </c:pt>
                <c:pt idx="4">
                  <c:v>3093</c:v>
                </c:pt>
                <c:pt idx="5">
                  <c:v>139.9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B-4179-B61F-FE4B916EC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215360"/>
        <c:axId val="204113600"/>
      </c:barChart>
      <c:catAx>
        <c:axId val="20321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13600"/>
        <c:crosses val="autoZero"/>
        <c:auto val="1"/>
        <c:lblAlgn val="ctr"/>
        <c:lblOffset val="100"/>
        <c:noMultiLvlLbl val="0"/>
      </c:catAx>
      <c:valAx>
        <c:axId val="20411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21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81675299704241"/>
          <c:y val="8.2578683484035686E-2"/>
          <c:w val="0.78350858145917779"/>
          <c:h val="0.59825780007146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5F-488A-8CEA-83E7B55D0F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5F-488A-8CEA-83E7B55D0F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5F-488A-8CEA-83E7B55D0F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5F-488A-8CEA-83E7B55D0F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5F-488A-8CEA-83E7B55D0F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5F-488A-8CEA-83E7B55D0F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07-49C3-A466-E7FE6213D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политика-154,0</c:v>
                </c:pt>
                <c:pt idx="1">
                  <c:v>Общегосударственные вопросы-8027,4</c:v>
                </c:pt>
                <c:pt idx="2">
                  <c:v>Культура-915</c:v>
                </c:pt>
                <c:pt idx="3">
                  <c:v>ЖКХ-2500</c:v>
                </c:pt>
                <c:pt idx="4">
                  <c:v>Национальная экономика-3461,8</c:v>
                </c:pt>
                <c:pt idx="5">
                  <c:v>Национальная оборона-162,7</c:v>
                </c:pt>
                <c:pt idx="6">
                  <c:v>Национальная безопасность и правоохранительная деятельность-0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1.2999999999999999E-2</c:v>
                </c:pt>
                <c:pt idx="1">
                  <c:v>0.52600000000000002</c:v>
                </c:pt>
                <c:pt idx="2">
                  <c:v>5.7000000000000002E-2</c:v>
                </c:pt>
                <c:pt idx="3">
                  <c:v>0.19</c:v>
                </c:pt>
                <c:pt idx="4">
                  <c:v>0.23</c:v>
                </c:pt>
                <c:pt idx="5" formatCode="0%">
                  <c:v>1.2999999999999999E-2</c:v>
                </c:pt>
                <c:pt idx="6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28-42E6-BF79-6C8E03A3DE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01474296208751"/>
          <c:y val="0.58443354036418849"/>
          <c:w val="0.35570495812004432"/>
          <c:h val="0.41300971580861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8388928317955998E-3"/>
                  <c:y val="3.02686377349334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3842.1</c:v>
                </c:pt>
                <c:pt idx="1">
                  <c:v>5206.8</c:v>
                </c:pt>
                <c:pt idx="2">
                  <c:v>6673</c:v>
                </c:pt>
                <c:pt idx="3">
                  <c:v>4851</c:v>
                </c:pt>
                <c:pt idx="4">
                  <c:v>5223</c:v>
                </c:pt>
                <c:pt idx="5">
                  <c:v>4418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9-4378-BCDF-AFC573100B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28665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6248.3</c:v>
                </c:pt>
                <c:pt idx="1">
                  <c:v>7965.4</c:v>
                </c:pt>
                <c:pt idx="2">
                  <c:v>6537</c:v>
                </c:pt>
                <c:pt idx="3">
                  <c:v>6177</c:v>
                </c:pt>
                <c:pt idx="4">
                  <c:v>28665</c:v>
                </c:pt>
                <c:pt idx="5">
                  <c:v>5909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39-4378-BCDF-AFC573100B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477376"/>
        <c:axId val="152005440"/>
      </c:barChart>
      <c:catAx>
        <c:axId val="14947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05440"/>
        <c:crosses val="autoZero"/>
        <c:auto val="1"/>
        <c:lblAlgn val="ctr"/>
        <c:lblOffset val="100"/>
        <c:noMultiLvlLbl val="0"/>
      </c:catAx>
      <c:valAx>
        <c:axId val="15200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7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ВСЕГО- 10326,9.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995056370100265"/>
          <c:y val="0.1735205377852034"/>
          <c:w val="0.26355933104717222"/>
          <c:h val="0.561814622527366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95-49D2-92EE-BB24C2E9D1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95-49D2-92EE-BB24C2E9D1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95-49D2-92EE-BB24C2E9D1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95-49D2-92EE-BB24C2E9D1AD}"/>
              </c:ext>
            </c:extLst>
          </c:dPt>
          <c:dPt>
            <c:idx val="4"/>
            <c:bubble3D val="0"/>
            <c:explosion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C9-4C05-BDF5-14DB73294127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НДФЛ-1300</c:v>
                </c:pt>
                <c:pt idx="1">
                  <c:v>ЕСХН-0</c:v>
                </c:pt>
                <c:pt idx="2">
                  <c:v>Имущество физ.лиц-630</c:v>
                </c:pt>
                <c:pt idx="3">
                  <c:v>Земельный налог-2450</c:v>
                </c:pt>
                <c:pt idx="4">
                  <c:v>Аренда земли 38</c:v>
                </c:pt>
                <c:pt idx="5">
                  <c:v>Безвозмездные поступления-5908,9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1300</c:v>
                </c:pt>
                <c:pt idx="1">
                  <c:v>0</c:v>
                </c:pt>
                <c:pt idx="2">
                  <c:v>630</c:v>
                </c:pt>
                <c:pt idx="3">
                  <c:v>2450</c:v>
                </c:pt>
                <c:pt idx="4">
                  <c:v>38</c:v>
                </c:pt>
                <c:pt idx="5">
                  <c:v>5908.9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9-4C05-BDF5-14DB732941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0461313028354584"/>
          <c:w val="0.40700686173920109"/>
          <c:h val="0.57835899436213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2-4935-90CE-E8B512A84F4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63-47E3-907C-2CBD54089236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C63-47E3-907C-2CBD5408923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63-47E3-907C-2CBD54089236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764.4</c:v>
                </c:pt>
                <c:pt idx="1">
                  <c:v>1189</c:v>
                </c:pt>
                <c:pt idx="2">
                  <c:v>962</c:v>
                </c:pt>
                <c:pt idx="3">
                  <c:v>1183</c:v>
                </c:pt>
                <c:pt idx="4">
                  <c:v>1554</c:v>
                </c:pt>
                <c:pt idx="5">
                  <c:v>1300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63-47E3-907C-2CBD540892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476352"/>
        <c:axId val="152009472"/>
      </c:barChart>
      <c:catAx>
        <c:axId val="1494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09472"/>
        <c:crosses val="autoZero"/>
        <c:auto val="1"/>
        <c:lblAlgn val="ctr"/>
        <c:lblOffset val="100"/>
        <c:noMultiLvlLbl val="0"/>
      </c:catAx>
      <c:valAx>
        <c:axId val="15200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F1-42D2-AF70-58AE0D629B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2C-4363-80C0-5D02FEB32893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2C-4363-80C0-5D02FEB328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2C-4363-80C0-5D02FEB328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2078</c:v>
                </c:pt>
                <c:pt idx="1">
                  <c:v>2074.6</c:v>
                </c:pt>
                <c:pt idx="2">
                  <c:v>2316</c:v>
                </c:pt>
                <c:pt idx="3">
                  <c:v>2200</c:v>
                </c:pt>
                <c:pt idx="4">
                  <c:v>2536.8000000000002</c:v>
                </c:pt>
                <c:pt idx="5">
                  <c:v>2450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2C-4363-80C0-5D02FEB328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477888"/>
        <c:axId val="190866560"/>
      </c:barChart>
      <c:catAx>
        <c:axId val="1494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866560"/>
        <c:crosses val="autoZero"/>
        <c:auto val="1"/>
        <c:lblAlgn val="ctr"/>
        <c:lblOffset val="100"/>
        <c:noMultiLvlLbl val="0"/>
      </c:catAx>
      <c:valAx>
        <c:axId val="1908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E9-4A5B-B186-714A080F8D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1082.0999999999999</c:v>
                </c:pt>
                <c:pt idx="1">
                  <c:v>1711</c:v>
                </c:pt>
                <c:pt idx="2">
                  <c:v>2941</c:v>
                </c:pt>
                <c:pt idx="3">
                  <c:v>54.4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49-405E-AE3B-5BD8634D54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478400"/>
        <c:axId val="190868864"/>
      </c:barChart>
      <c:catAx>
        <c:axId val="1494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868864"/>
        <c:crosses val="autoZero"/>
        <c:auto val="1"/>
        <c:lblAlgn val="ctr"/>
        <c:lblOffset val="100"/>
        <c:noMultiLvlLbl val="0"/>
      </c:catAx>
      <c:valAx>
        <c:axId val="19086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58-40D5-BBBD-290763C255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58-40D5-BBBD-290763C255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58-40D5-BBBD-290763C2554B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58-40D5-BBBD-290763C255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254</c:v>
                </c:pt>
                <c:pt idx="1">
                  <c:v>260</c:v>
                </c:pt>
                <c:pt idx="2">
                  <c:v>303</c:v>
                </c:pt>
                <c:pt idx="3">
                  <c:v>230</c:v>
                </c:pt>
                <c:pt idx="4">
                  <c:v>738</c:v>
                </c:pt>
                <c:pt idx="5">
                  <c:v>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58-40D5-BBBD-290763C25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02080"/>
        <c:axId val="190871168"/>
      </c:barChart>
      <c:catAx>
        <c:axId val="1907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871168"/>
        <c:crosses val="autoZero"/>
        <c:auto val="1"/>
        <c:lblAlgn val="ctr"/>
        <c:lblOffset val="100"/>
        <c:noMultiLvlLbl val="0"/>
      </c:catAx>
      <c:valAx>
        <c:axId val="19087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0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(всего)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2C60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EB-4B19-BA22-87FC53AD9653}"/>
              </c:ext>
            </c:extLst>
          </c:dPt>
          <c:dLbls>
            <c:dLbl>
              <c:idx val="0"/>
              <c:layout>
                <c:manualLayout>
                  <c:x val="8.1522285370749764E-2"/>
                  <c:y val="-0.36274168561798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EB-4B19-BA22-87FC53AD9653}"/>
                </c:ext>
              </c:extLst>
            </c:dLbl>
            <c:dLbl>
              <c:idx val="1"/>
              <c:layout>
                <c:manualLayout>
                  <c:x val="0.13051823416506758"/>
                  <c:y val="-0.33229491173416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EB-4B19-BA22-87FC53AD9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28665</c:v>
                </c:pt>
                <c:pt idx="1">
                  <c:v>6030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EB-4B19-BA22-87FC53AD96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3217920"/>
        <c:axId val="202645504"/>
        <c:axId val="0"/>
      </c:bar3DChart>
      <c:catAx>
        <c:axId val="203217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45504"/>
        <c:crosses val="autoZero"/>
        <c:auto val="1"/>
        <c:lblAlgn val="ctr"/>
        <c:lblOffset val="100"/>
        <c:noMultiLvlLbl val="0"/>
      </c:catAx>
      <c:valAx>
        <c:axId val="2026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21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уровня бюджетной обеспеченности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12FE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AE-4793-AD27-0CBF8582BEBA}"/>
              </c:ext>
            </c:extLst>
          </c:dPt>
          <c:dLbls>
            <c:dLbl>
              <c:idx val="0"/>
              <c:layout>
                <c:manualLayout>
                  <c:x val="2.7027027027027077E-2"/>
                  <c:y val="-0.16460905349794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E-4793-AD27-0CBF8582BEBA}"/>
                </c:ext>
              </c:extLst>
            </c:dLbl>
            <c:dLbl>
              <c:idx val="1"/>
              <c:layout>
                <c:manualLayout>
                  <c:x val="9.4594594594595086E-2"/>
                  <c:y val="-0.24691358024691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AE-4793-AD27-0CBF8582B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22491</c:v>
                </c:pt>
                <c:pt idx="1">
                  <c:v>2042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AE-4793-AD27-0CBF8582BE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96192"/>
        <c:axId val="202647232"/>
        <c:axId val="0"/>
      </c:bar3DChart>
      <c:catAx>
        <c:axId val="204296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647232"/>
        <c:crosses val="autoZero"/>
        <c:auto val="1"/>
        <c:lblAlgn val="ctr"/>
        <c:lblOffset val="100"/>
        <c:noMultiLvlLbl val="0"/>
      </c:catAx>
      <c:valAx>
        <c:axId val="2026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6FFAC-B910-4562-A4A0-631BD93621A8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238F56-FD69-474D-9A05-30EBE01194C4}">
      <dgm:prSet phldrT="[Текст]"/>
      <dgm:spPr>
        <a:xfrm>
          <a:off x="3120390" y="1416843"/>
          <a:ext cx="2674620" cy="944562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трасферты</a:t>
          </a:r>
        </a:p>
      </dgm:t>
    </dgm:pt>
    <dgm:pt modelId="{91BE232A-18E6-484E-84C9-A1BF6D6D11B9}" type="parTrans" cxnId="{F74B6B29-110B-45F1-AE56-F21845C73C82}">
      <dgm:prSet/>
      <dgm:spPr/>
      <dgm:t>
        <a:bodyPr/>
        <a:lstStyle/>
        <a:p>
          <a:endParaRPr lang="ru-RU"/>
        </a:p>
      </dgm:t>
    </dgm:pt>
    <dgm:pt modelId="{AB468F59-D68C-449C-8B88-C18EFC29E921}" type="sibTrans" cxnId="{F74B6B29-110B-45F1-AE56-F21845C73C82}">
      <dgm:prSet/>
      <dgm:spPr/>
      <dgm:t>
        <a:bodyPr/>
        <a:lstStyle/>
        <a:p>
          <a:endParaRPr lang="ru-RU"/>
        </a:p>
      </dgm:t>
    </dgm:pt>
    <dgm:pt modelId="{903A1E06-04F3-4802-A549-E4DD40B5B099}">
      <dgm:prSet phldrT="[Текст]"/>
      <dgm:spPr>
        <a:xfrm rot="16200000">
          <a:off x="1284287" y="-128428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gm:t>
    </dgm:pt>
    <dgm:pt modelId="{C728C641-633E-4620-8A4E-43A0DF583356}" type="parTrans" cxnId="{9C831B7E-DF3B-4E8D-88AA-E9213D25D535}">
      <dgm:prSet/>
      <dgm:spPr/>
      <dgm:t>
        <a:bodyPr/>
        <a:lstStyle/>
        <a:p>
          <a:endParaRPr lang="ru-RU"/>
        </a:p>
      </dgm:t>
    </dgm:pt>
    <dgm:pt modelId="{E2F8A839-3951-46D3-9726-04AD00D048FB}" type="sibTrans" cxnId="{9C831B7E-DF3B-4E8D-88AA-E9213D25D535}">
      <dgm:prSet/>
      <dgm:spPr/>
      <dgm:t>
        <a:bodyPr/>
        <a:lstStyle/>
        <a:p>
          <a:endParaRPr lang="ru-RU"/>
        </a:p>
      </dgm:t>
    </dgm:pt>
    <dgm:pt modelId="{37373C8F-8267-4638-9E67-DF7944394953}">
      <dgm:prSet phldrT="[Текст]"/>
      <dgm:spPr>
        <a:xfrm>
          <a:off x="4457700" y="0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gm:t>
    </dgm:pt>
    <dgm:pt modelId="{414E0C78-B22E-4F52-BB29-0DFF499BA730}" type="parTrans" cxnId="{ECBF6415-2087-4AC2-A139-72690635CA57}">
      <dgm:prSet/>
      <dgm:spPr/>
      <dgm:t>
        <a:bodyPr/>
        <a:lstStyle/>
        <a:p>
          <a:endParaRPr lang="ru-RU"/>
        </a:p>
      </dgm:t>
    </dgm:pt>
    <dgm:pt modelId="{14A93105-2445-4CCB-B3A0-54DCF027B489}" type="sibTrans" cxnId="{ECBF6415-2087-4AC2-A139-72690635CA57}">
      <dgm:prSet/>
      <dgm:spPr/>
      <dgm:t>
        <a:bodyPr/>
        <a:lstStyle/>
        <a:p>
          <a:endParaRPr lang="ru-RU"/>
        </a:p>
      </dgm:t>
    </dgm:pt>
    <dgm:pt modelId="{771886F9-D9F7-4FE6-A233-77FF87BFA302}">
      <dgm:prSet phldrT="[Текст]"/>
      <dgm:spPr>
        <a:xfrm rot="10800000">
          <a:off x="0" y="1889125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gm:t>
    </dgm:pt>
    <dgm:pt modelId="{C44BAB64-2BC9-43EB-9782-8A17AF01069D}" type="parTrans" cxnId="{04EA11FA-50C3-4073-9128-D7A25AA52761}">
      <dgm:prSet/>
      <dgm:spPr/>
      <dgm:t>
        <a:bodyPr/>
        <a:lstStyle/>
        <a:p>
          <a:endParaRPr lang="ru-RU"/>
        </a:p>
      </dgm:t>
    </dgm:pt>
    <dgm:pt modelId="{594F0613-7B55-4C93-B096-57B49BB70ABA}" type="sibTrans" cxnId="{04EA11FA-50C3-4073-9128-D7A25AA52761}">
      <dgm:prSet/>
      <dgm:spPr/>
      <dgm:t>
        <a:bodyPr/>
        <a:lstStyle/>
        <a:p>
          <a:endParaRPr lang="ru-RU"/>
        </a:p>
      </dgm:t>
    </dgm:pt>
    <dgm:pt modelId="{0B9B3432-27AC-4349-B86D-D007E46B35D1}">
      <dgm:prSet phldrT="[Текст]"/>
      <dgm:spPr>
        <a:xfrm rot="5400000">
          <a:off x="5741987" y="60483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gm:t>
    </dgm:pt>
    <dgm:pt modelId="{C591E4CF-D286-4866-B150-CB79FC11291D}" type="parTrans" cxnId="{47C5323C-6EB1-47C9-B549-C4DD832AAD78}">
      <dgm:prSet/>
      <dgm:spPr/>
      <dgm:t>
        <a:bodyPr/>
        <a:lstStyle/>
        <a:p>
          <a:endParaRPr lang="ru-RU"/>
        </a:p>
      </dgm:t>
    </dgm:pt>
    <dgm:pt modelId="{C6D6AF20-0E68-445E-A6DA-AE66BD2C4959}" type="sibTrans" cxnId="{47C5323C-6EB1-47C9-B549-C4DD832AAD78}">
      <dgm:prSet/>
      <dgm:spPr/>
      <dgm:t>
        <a:bodyPr/>
        <a:lstStyle/>
        <a:p>
          <a:endParaRPr lang="ru-RU"/>
        </a:p>
      </dgm:t>
    </dgm:pt>
    <dgm:pt modelId="{FAC18E0B-BDB4-41DE-974E-9EB412EA94B6}" type="pres">
      <dgm:prSet presAssocID="{83E6FFAC-B910-4562-A4A0-631BD93621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C132F-1E29-4CF3-A445-FC84935A07F5}" type="pres">
      <dgm:prSet presAssocID="{83E6FFAC-B910-4562-A4A0-631BD93621A8}" presName="matrix" presStyleCnt="0"/>
      <dgm:spPr/>
    </dgm:pt>
    <dgm:pt modelId="{D20E5B9C-4F58-4BB6-92BE-EE47C49BDF07}" type="pres">
      <dgm:prSet presAssocID="{83E6FFAC-B910-4562-A4A0-631BD93621A8}" presName="tile1" presStyleLbl="node1" presStyleIdx="0" presStyleCnt="4"/>
      <dgm:spPr/>
      <dgm:t>
        <a:bodyPr/>
        <a:lstStyle/>
        <a:p>
          <a:endParaRPr lang="ru-RU"/>
        </a:p>
      </dgm:t>
    </dgm:pt>
    <dgm:pt modelId="{D6B605A9-9BA6-45EB-8669-05FCC8898862}" type="pres">
      <dgm:prSet presAssocID="{83E6FFAC-B910-4562-A4A0-631BD93621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145E2-FEBD-4B5F-926D-B519D776D271}" type="pres">
      <dgm:prSet presAssocID="{83E6FFAC-B910-4562-A4A0-631BD93621A8}" presName="tile2" presStyleLbl="node1" presStyleIdx="1" presStyleCnt="4"/>
      <dgm:spPr/>
      <dgm:t>
        <a:bodyPr/>
        <a:lstStyle/>
        <a:p>
          <a:endParaRPr lang="ru-RU"/>
        </a:p>
      </dgm:t>
    </dgm:pt>
    <dgm:pt modelId="{5F3820E0-CE90-499F-89C9-871015AB3983}" type="pres">
      <dgm:prSet presAssocID="{83E6FFAC-B910-4562-A4A0-631BD93621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65EC-0331-4788-B4B9-A2D6C644324C}" type="pres">
      <dgm:prSet presAssocID="{83E6FFAC-B910-4562-A4A0-631BD93621A8}" presName="tile3" presStyleLbl="node1" presStyleIdx="2" presStyleCnt="4"/>
      <dgm:spPr/>
      <dgm:t>
        <a:bodyPr/>
        <a:lstStyle/>
        <a:p>
          <a:endParaRPr lang="ru-RU"/>
        </a:p>
      </dgm:t>
    </dgm:pt>
    <dgm:pt modelId="{0BF78BBF-4FB5-4B69-BCAE-23AA28384308}" type="pres">
      <dgm:prSet presAssocID="{83E6FFAC-B910-4562-A4A0-631BD93621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588A-5AB0-4EF3-A5CC-9C25348902FD}" type="pres">
      <dgm:prSet presAssocID="{83E6FFAC-B910-4562-A4A0-631BD93621A8}" presName="tile4" presStyleLbl="node1" presStyleIdx="3" presStyleCnt="4"/>
      <dgm:spPr/>
      <dgm:t>
        <a:bodyPr/>
        <a:lstStyle/>
        <a:p>
          <a:endParaRPr lang="ru-RU"/>
        </a:p>
      </dgm:t>
    </dgm:pt>
    <dgm:pt modelId="{D22C67CC-AFE5-488A-A12F-06C73AAECC87}" type="pres">
      <dgm:prSet presAssocID="{83E6FFAC-B910-4562-A4A0-631BD93621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4C41B-0049-4D54-9B53-70C93AB95699}" type="pres">
      <dgm:prSet presAssocID="{83E6FFAC-B910-4562-A4A0-631BD93621A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B6B29-110B-45F1-AE56-F21845C73C82}" srcId="{83E6FFAC-B910-4562-A4A0-631BD93621A8}" destId="{95238F56-FD69-474D-9A05-30EBE01194C4}" srcOrd="0" destOrd="0" parTransId="{91BE232A-18E6-484E-84C9-A1BF6D6D11B9}" sibTransId="{AB468F59-D68C-449C-8B88-C18EFC29E921}"/>
    <dgm:cxn modelId="{04EA11FA-50C3-4073-9128-D7A25AA52761}" srcId="{95238F56-FD69-474D-9A05-30EBE01194C4}" destId="{771886F9-D9F7-4FE6-A233-77FF87BFA302}" srcOrd="2" destOrd="0" parTransId="{C44BAB64-2BC9-43EB-9782-8A17AF01069D}" sibTransId="{594F0613-7B55-4C93-B096-57B49BB70ABA}"/>
    <dgm:cxn modelId="{404D2113-38D1-4119-8727-C872FC246BF8}" type="presOf" srcId="{903A1E06-04F3-4802-A549-E4DD40B5B099}" destId="{D6B605A9-9BA6-45EB-8669-05FCC8898862}" srcOrd="1" destOrd="0" presId="urn:microsoft.com/office/officeart/2005/8/layout/matrix1"/>
    <dgm:cxn modelId="{5D2911EB-30E6-4816-898A-A2A35988B29F}" type="presOf" srcId="{37373C8F-8267-4638-9E67-DF7944394953}" destId="{5F3820E0-CE90-499F-89C9-871015AB3983}" srcOrd="1" destOrd="0" presId="urn:microsoft.com/office/officeart/2005/8/layout/matrix1"/>
    <dgm:cxn modelId="{47C5323C-6EB1-47C9-B549-C4DD832AAD78}" srcId="{95238F56-FD69-474D-9A05-30EBE01194C4}" destId="{0B9B3432-27AC-4349-B86D-D007E46B35D1}" srcOrd="3" destOrd="0" parTransId="{C591E4CF-D286-4866-B150-CB79FC11291D}" sibTransId="{C6D6AF20-0E68-445E-A6DA-AE66BD2C4959}"/>
    <dgm:cxn modelId="{596BD21D-02F2-4F8C-A815-DFBE9B8BC7AC}" type="presOf" srcId="{95238F56-FD69-474D-9A05-30EBE01194C4}" destId="{2574C41B-0049-4D54-9B53-70C93AB95699}" srcOrd="0" destOrd="0" presId="urn:microsoft.com/office/officeart/2005/8/layout/matrix1"/>
    <dgm:cxn modelId="{05D794DE-B833-4D9A-8CC3-A7A1B5A47D91}" type="presOf" srcId="{903A1E06-04F3-4802-A549-E4DD40B5B099}" destId="{D20E5B9C-4F58-4BB6-92BE-EE47C49BDF07}" srcOrd="0" destOrd="0" presId="urn:microsoft.com/office/officeart/2005/8/layout/matrix1"/>
    <dgm:cxn modelId="{4E88D1D6-6974-444F-9A75-86272A9E0E98}" type="presOf" srcId="{37373C8F-8267-4638-9E67-DF7944394953}" destId="{5BD145E2-FEBD-4B5F-926D-B519D776D271}" srcOrd="0" destOrd="0" presId="urn:microsoft.com/office/officeart/2005/8/layout/matrix1"/>
    <dgm:cxn modelId="{FCEFCEA5-041D-415C-A24B-64781F4C4277}" type="presOf" srcId="{771886F9-D9F7-4FE6-A233-77FF87BFA302}" destId="{0BF78BBF-4FB5-4B69-BCAE-23AA28384308}" srcOrd="1" destOrd="0" presId="urn:microsoft.com/office/officeart/2005/8/layout/matrix1"/>
    <dgm:cxn modelId="{35AEB243-2244-4E25-B064-97B4AC7ED2C3}" type="presOf" srcId="{0B9B3432-27AC-4349-B86D-D007E46B35D1}" destId="{8941588A-5AB0-4EF3-A5CC-9C25348902FD}" srcOrd="0" destOrd="0" presId="urn:microsoft.com/office/officeart/2005/8/layout/matrix1"/>
    <dgm:cxn modelId="{2AE84051-223F-42BA-8DD2-83DD2B3F4F4A}" type="presOf" srcId="{0B9B3432-27AC-4349-B86D-D007E46B35D1}" destId="{D22C67CC-AFE5-488A-A12F-06C73AAECC87}" srcOrd="1" destOrd="0" presId="urn:microsoft.com/office/officeart/2005/8/layout/matrix1"/>
    <dgm:cxn modelId="{ECBF6415-2087-4AC2-A139-72690635CA57}" srcId="{95238F56-FD69-474D-9A05-30EBE01194C4}" destId="{37373C8F-8267-4638-9E67-DF7944394953}" srcOrd="1" destOrd="0" parTransId="{414E0C78-B22E-4F52-BB29-0DFF499BA730}" sibTransId="{14A93105-2445-4CCB-B3A0-54DCF027B489}"/>
    <dgm:cxn modelId="{A8958335-1478-432F-B0C6-67898464568D}" type="presOf" srcId="{83E6FFAC-B910-4562-A4A0-631BD93621A8}" destId="{FAC18E0B-BDB4-41DE-974E-9EB412EA94B6}" srcOrd="0" destOrd="0" presId="urn:microsoft.com/office/officeart/2005/8/layout/matrix1"/>
    <dgm:cxn modelId="{9C831B7E-DF3B-4E8D-88AA-E9213D25D535}" srcId="{95238F56-FD69-474D-9A05-30EBE01194C4}" destId="{903A1E06-04F3-4802-A549-E4DD40B5B099}" srcOrd="0" destOrd="0" parTransId="{C728C641-633E-4620-8A4E-43A0DF583356}" sibTransId="{E2F8A839-3951-46D3-9726-04AD00D048FB}"/>
    <dgm:cxn modelId="{7850E8F1-2449-4471-91CB-ED6FC8FC4468}" type="presOf" srcId="{771886F9-D9F7-4FE6-A233-77FF87BFA302}" destId="{70F265EC-0331-4788-B4B9-A2D6C644324C}" srcOrd="0" destOrd="0" presId="urn:microsoft.com/office/officeart/2005/8/layout/matrix1"/>
    <dgm:cxn modelId="{F144B43D-8DDC-4A64-BB0D-9D68F1851DDF}" type="presParOf" srcId="{FAC18E0B-BDB4-41DE-974E-9EB412EA94B6}" destId="{D39C132F-1E29-4CF3-A445-FC84935A07F5}" srcOrd="0" destOrd="0" presId="urn:microsoft.com/office/officeart/2005/8/layout/matrix1"/>
    <dgm:cxn modelId="{3014A6FA-2147-480C-8890-3882049233DD}" type="presParOf" srcId="{D39C132F-1E29-4CF3-A445-FC84935A07F5}" destId="{D20E5B9C-4F58-4BB6-92BE-EE47C49BDF07}" srcOrd="0" destOrd="0" presId="urn:microsoft.com/office/officeart/2005/8/layout/matrix1"/>
    <dgm:cxn modelId="{E84FCF9C-738A-4864-A87D-62D1745688D9}" type="presParOf" srcId="{D39C132F-1E29-4CF3-A445-FC84935A07F5}" destId="{D6B605A9-9BA6-45EB-8669-05FCC8898862}" srcOrd="1" destOrd="0" presId="urn:microsoft.com/office/officeart/2005/8/layout/matrix1"/>
    <dgm:cxn modelId="{00C93885-6F23-44CD-BD4C-4B998A3068AA}" type="presParOf" srcId="{D39C132F-1E29-4CF3-A445-FC84935A07F5}" destId="{5BD145E2-FEBD-4B5F-926D-B519D776D271}" srcOrd="2" destOrd="0" presId="urn:microsoft.com/office/officeart/2005/8/layout/matrix1"/>
    <dgm:cxn modelId="{5434DF43-4181-427D-8E66-C149611A6D8A}" type="presParOf" srcId="{D39C132F-1E29-4CF3-A445-FC84935A07F5}" destId="{5F3820E0-CE90-499F-89C9-871015AB3983}" srcOrd="3" destOrd="0" presId="urn:microsoft.com/office/officeart/2005/8/layout/matrix1"/>
    <dgm:cxn modelId="{1613AE3F-1FA2-4794-BA71-936FE4B3BA68}" type="presParOf" srcId="{D39C132F-1E29-4CF3-A445-FC84935A07F5}" destId="{70F265EC-0331-4788-B4B9-A2D6C644324C}" srcOrd="4" destOrd="0" presId="urn:microsoft.com/office/officeart/2005/8/layout/matrix1"/>
    <dgm:cxn modelId="{04C3A396-77AD-4FC3-8509-2F5DEAA4672D}" type="presParOf" srcId="{D39C132F-1E29-4CF3-A445-FC84935A07F5}" destId="{0BF78BBF-4FB5-4B69-BCAE-23AA28384308}" srcOrd="5" destOrd="0" presId="urn:microsoft.com/office/officeart/2005/8/layout/matrix1"/>
    <dgm:cxn modelId="{AD37CB46-FDDB-405A-ABAF-3963B514A4C6}" type="presParOf" srcId="{D39C132F-1E29-4CF3-A445-FC84935A07F5}" destId="{8941588A-5AB0-4EF3-A5CC-9C25348902FD}" srcOrd="6" destOrd="0" presId="urn:microsoft.com/office/officeart/2005/8/layout/matrix1"/>
    <dgm:cxn modelId="{E3ADFE0A-D7F5-461E-95F8-55D24F020AB2}" type="presParOf" srcId="{D39C132F-1E29-4CF3-A445-FC84935A07F5}" destId="{D22C67CC-AFE5-488A-A12F-06C73AAECC87}" srcOrd="7" destOrd="0" presId="urn:microsoft.com/office/officeart/2005/8/layout/matrix1"/>
    <dgm:cxn modelId="{7A0F9249-F3CD-4E48-9782-BBF5971A86B3}" type="presParOf" srcId="{FAC18E0B-BDB4-41DE-974E-9EB412EA94B6}" destId="{2574C41B-0049-4D54-9B53-70C93AB956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BBB3D-4300-4F21-8421-6EBEAFB67A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3C606-25C0-4862-A8A7-849BCB6691EC}">
      <dgm:prSet phldrT="[Текст]"/>
      <dgm:spPr>
        <a:xfrm rot="5400000">
          <a:off x="-304953" y="305176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2024 </a:t>
          </a:r>
          <a:r>
            <a:rPr lang="ru-RU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gm:t>
    </dgm:pt>
    <dgm:pt modelId="{B4933195-E3B6-4948-B729-D03A2DA62FA5}" type="par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EFF73917-B0EB-4348-9632-0625ABEB22C0}" type="sib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29DCE81C-0216-4744-A973-EDEA5DB44F8B}">
      <dgm:prSet phldrT="[Текст]" custT="1"/>
      <dgm:spPr>
        <a:xfrm rot="5400000">
          <a:off x="4508525" y="-3085186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4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муниципальных программ на общую сумму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8942,7 тыс.руб.(первоначально)</a:t>
          </a:r>
          <a:endParaRPr lang="ru-RU" sz="1800" dirty="0">
            <a:solidFill>
              <a:srgbClr val="0000FF"/>
            </a:solidFill>
            <a:latin typeface="Calibri" panose="020F0502020204030204"/>
            <a:ea typeface="+mn-ea"/>
            <a:cs typeface="+mn-cs"/>
          </a:endParaRPr>
        </a:p>
      </dgm:t>
    </dgm:pt>
    <dgm:pt modelId="{8F1A8D35-098C-4F7A-84FF-1FE99829B781}" type="par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342DB014-F001-4E99-87C7-433A9DDCD15F}" type="sib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573F12D3-2E77-4354-8643-278B2215E910}">
      <dgm:prSet phldrT="[Текст]"/>
      <dgm:spPr>
        <a:xfrm rot="5400000">
          <a:off x="-304953" y="2049957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2025 </a:t>
          </a:r>
          <a:r>
            <a:rPr lang="ru-RU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gm:t>
    </dgm:pt>
    <dgm:pt modelId="{0A575A42-03F8-4AF1-A80F-BDB304703F53}" type="par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48912FC0-50A3-4EBB-9D01-CBB62759A3DB}" type="sib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F56DEEBB-92D5-4614-B028-33181EECE11F}">
      <dgm:prSet phldrT="[Текст]" custT="1"/>
      <dgm:spPr>
        <a:xfrm rot="5400000">
          <a:off x="4508525" y="-1340405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4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муниципальные программы на общую сумму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10010,5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тыс.руб.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(первоначально)</a:t>
          </a:r>
          <a:endParaRPr lang="ru-RU" sz="1800" dirty="0">
            <a:solidFill>
              <a:srgbClr val="0000FF"/>
            </a:solidFill>
            <a:latin typeface="Calibri" panose="020F0502020204030204"/>
            <a:ea typeface="+mn-ea"/>
            <a:cs typeface="+mn-cs"/>
          </a:endParaRPr>
        </a:p>
      </dgm:t>
    </dgm:pt>
    <dgm:pt modelId="{4F1C2AE8-B301-4844-9076-423FBCF5982D}" type="par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B8CE72F6-9602-486E-BB66-2AC8D021F45A}" type="sib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6CC1DFDE-3FB3-4F3A-923C-AEAF807E5A45}" type="pres">
      <dgm:prSet presAssocID="{08BBBB3D-4300-4F21-8421-6EBEAFB67A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F2652-99D9-4E3E-B67C-238976E0BF24}" type="pres">
      <dgm:prSet presAssocID="{5E63C606-25C0-4862-A8A7-849BCB6691EC}" presName="composite" presStyleCnt="0"/>
      <dgm:spPr/>
    </dgm:pt>
    <dgm:pt modelId="{EAD25A8C-51A1-47F4-B9CF-C46A9127A1E2}" type="pres">
      <dgm:prSet presAssocID="{5E63C606-25C0-4862-A8A7-849BCB6691E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29E52-FD07-48B5-BD43-28F84CAA9994}" type="pres">
      <dgm:prSet presAssocID="{5E63C606-25C0-4862-A8A7-849BCB6691E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769DA-8F59-40CE-8EDB-ACA6BDA9C2E1}" type="pres">
      <dgm:prSet presAssocID="{EFF73917-B0EB-4348-9632-0625ABEB22C0}" presName="sp" presStyleCnt="0"/>
      <dgm:spPr/>
    </dgm:pt>
    <dgm:pt modelId="{AC1DDFD7-A581-4C89-92F1-830092CDD109}" type="pres">
      <dgm:prSet presAssocID="{573F12D3-2E77-4354-8643-278B2215E910}" presName="composite" presStyleCnt="0"/>
      <dgm:spPr/>
    </dgm:pt>
    <dgm:pt modelId="{C9187022-4772-4172-AD42-099B1909A7AB}" type="pres">
      <dgm:prSet presAssocID="{573F12D3-2E77-4354-8643-278B2215E91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80A65-7BB5-4BA6-9CE1-E8CB8DF7012F}" type="pres">
      <dgm:prSet presAssocID="{573F12D3-2E77-4354-8643-278B2215E91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592F0-EDA7-48A8-9B64-56D925A151CD}" type="presOf" srcId="{08BBBB3D-4300-4F21-8421-6EBEAFB67A43}" destId="{6CC1DFDE-3FB3-4F3A-923C-AEAF807E5A45}" srcOrd="0" destOrd="0" presId="urn:microsoft.com/office/officeart/2005/8/layout/chevron2"/>
    <dgm:cxn modelId="{6D3045D9-B550-4B31-A24C-1187A33E956D}" srcId="{08BBBB3D-4300-4F21-8421-6EBEAFB67A43}" destId="{573F12D3-2E77-4354-8643-278B2215E910}" srcOrd="1" destOrd="0" parTransId="{0A575A42-03F8-4AF1-A80F-BDB304703F53}" sibTransId="{48912FC0-50A3-4EBB-9D01-CBB62759A3DB}"/>
    <dgm:cxn modelId="{01D55978-A276-4E86-BE44-FE538321A0AA}" type="presOf" srcId="{F56DEEBB-92D5-4614-B028-33181EECE11F}" destId="{B5180A65-7BB5-4BA6-9CE1-E8CB8DF7012F}" srcOrd="0" destOrd="0" presId="urn:microsoft.com/office/officeart/2005/8/layout/chevron2"/>
    <dgm:cxn modelId="{19AAE759-EC95-47C3-B677-7194AABA09AF}" srcId="{573F12D3-2E77-4354-8643-278B2215E910}" destId="{F56DEEBB-92D5-4614-B028-33181EECE11F}" srcOrd="0" destOrd="0" parTransId="{4F1C2AE8-B301-4844-9076-423FBCF5982D}" sibTransId="{B8CE72F6-9602-486E-BB66-2AC8D021F45A}"/>
    <dgm:cxn modelId="{797DA45C-7B7A-4975-8F38-04ADAEE2E05A}" srcId="{5E63C606-25C0-4862-A8A7-849BCB6691EC}" destId="{29DCE81C-0216-4744-A973-EDEA5DB44F8B}" srcOrd="0" destOrd="0" parTransId="{8F1A8D35-098C-4F7A-84FF-1FE99829B781}" sibTransId="{342DB014-F001-4E99-87C7-433A9DDCD15F}"/>
    <dgm:cxn modelId="{80BB379B-CF3A-40DA-B910-742BBB283E51}" type="presOf" srcId="{5E63C606-25C0-4862-A8A7-849BCB6691EC}" destId="{EAD25A8C-51A1-47F4-B9CF-C46A9127A1E2}" srcOrd="0" destOrd="0" presId="urn:microsoft.com/office/officeart/2005/8/layout/chevron2"/>
    <dgm:cxn modelId="{8377ADAF-2D34-4AE5-AB0C-341E87092B26}" srcId="{08BBBB3D-4300-4F21-8421-6EBEAFB67A43}" destId="{5E63C606-25C0-4862-A8A7-849BCB6691EC}" srcOrd="0" destOrd="0" parTransId="{B4933195-E3B6-4948-B729-D03A2DA62FA5}" sibTransId="{EFF73917-B0EB-4348-9632-0625ABEB22C0}"/>
    <dgm:cxn modelId="{782614C2-B877-4155-9865-6D00EF216D6C}" type="presOf" srcId="{573F12D3-2E77-4354-8643-278B2215E910}" destId="{C9187022-4772-4172-AD42-099B1909A7AB}" srcOrd="0" destOrd="0" presId="urn:microsoft.com/office/officeart/2005/8/layout/chevron2"/>
    <dgm:cxn modelId="{E8607C55-136F-4440-A2CC-3455B94CDE34}" type="presOf" srcId="{29DCE81C-0216-4744-A973-EDEA5DB44F8B}" destId="{FF629E52-FD07-48B5-BD43-28F84CAA9994}" srcOrd="0" destOrd="0" presId="urn:microsoft.com/office/officeart/2005/8/layout/chevron2"/>
    <dgm:cxn modelId="{2C4D87B2-E48C-4326-AA48-EF057226DAF5}" type="presParOf" srcId="{6CC1DFDE-3FB3-4F3A-923C-AEAF807E5A45}" destId="{EBAF2652-99D9-4E3E-B67C-238976E0BF24}" srcOrd="0" destOrd="0" presId="urn:microsoft.com/office/officeart/2005/8/layout/chevron2"/>
    <dgm:cxn modelId="{C635FF1A-F31E-4A39-A388-EAC6B44C4A86}" type="presParOf" srcId="{EBAF2652-99D9-4E3E-B67C-238976E0BF24}" destId="{EAD25A8C-51A1-47F4-B9CF-C46A9127A1E2}" srcOrd="0" destOrd="0" presId="urn:microsoft.com/office/officeart/2005/8/layout/chevron2"/>
    <dgm:cxn modelId="{3A7B32C8-9E2D-4CAE-BBB0-1C481A4CE3FD}" type="presParOf" srcId="{EBAF2652-99D9-4E3E-B67C-238976E0BF24}" destId="{FF629E52-FD07-48B5-BD43-28F84CAA9994}" srcOrd="1" destOrd="0" presId="urn:microsoft.com/office/officeart/2005/8/layout/chevron2"/>
    <dgm:cxn modelId="{DED03978-8960-4BEE-BFB7-B6ADB3CA53AD}" type="presParOf" srcId="{6CC1DFDE-3FB3-4F3A-923C-AEAF807E5A45}" destId="{980769DA-8F59-40CE-8EDB-ACA6BDA9C2E1}" srcOrd="1" destOrd="0" presId="urn:microsoft.com/office/officeart/2005/8/layout/chevron2"/>
    <dgm:cxn modelId="{3EA38211-46CF-45A2-A713-E94C79DE573D}" type="presParOf" srcId="{6CC1DFDE-3FB3-4F3A-923C-AEAF807E5A45}" destId="{AC1DDFD7-A581-4C89-92F1-830092CDD109}" srcOrd="2" destOrd="0" presId="urn:microsoft.com/office/officeart/2005/8/layout/chevron2"/>
    <dgm:cxn modelId="{944FDDC2-B35B-4224-96B0-DF115DE60B02}" type="presParOf" srcId="{AC1DDFD7-A581-4C89-92F1-830092CDD109}" destId="{C9187022-4772-4172-AD42-099B1909A7AB}" srcOrd="0" destOrd="0" presId="urn:microsoft.com/office/officeart/2005/8/layout/chevron2"/>
    <dgm:cxn modelId="{B6FE014C-BDED-4115-A8F6-28761D77BE9A}" type="presParOf" srcId="{AC1DDFD7-A581-4C89-92F1-830092CDD109}" destId="{B5180A65-7BB5-4BA6-9CE1-E8CB8DF70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E5B9C-4F58-4BB6-92BE-EE47C49BDF07}">
      <dsp:nvSpPr>
        <dsp:cNvPr id="0" name=""/>
        <dsp:cNvSpPr/>
      </dsp:nvSpPr>
      <dsp:spPr>
        <a:xfrm rot="16200000">
          <a:off x="1187847" y="-1187847"/>
          <a:ext cx="2097881" cy="4473575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sp:txBody>
      <dsp:txXfrm rot="5400000">
        <a:off x="0" y="76808"/>
        <a:ext cx="4473575" cy="1496602"/>
      </dsp:txXfrm>
    </dsp:sp>
    <dsp:sp modelId="{5BD145E2-FEBD-4B5F-926D-B519D776D271}">
      <dsp:nvSpPr>
        <dsp:cNvPr id="0" name=""/>
        <dsp:cNvSpPr/>
      </dsp:nvSpPr>
      <dsp:spPr>
        <a:xfrm>
          <a:off x="4473575" y="0"/>
          <a:ext cx="4473575" cy="2097881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sp:txBody>
      <dsp:txXfrm>
        <a:off x="4473575" y="0"/>
        <a:ext cx="4396767" cy="1573410"/>
      </dsp:txXfrm>
    </dsp:sp>
    <dsp:sp modelId="{70F265EC-0331-4788-B4B9-A2D6C644324C}">
      <dsp:nvSpPr>
        <dsp:cNvPr id="0" name=""/>
        <dsp:cNvSpPr/>
      </dsp:nvSpPr>
      <dsp:spPr>
        <a:xfrm rot="10800000">
          <a:off x="0" y="2097881"/>
          <a:ext cx="4473575" cy="2097881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sp:txBody>
      <dsp:txXfrm rot="10800000">
        <a:off x="76808" y="2622351"/>
        <a:ext cx="4396767" cy="1573410"/>
      </dsp:txXfrm>
    </dsp:sp>
    <dsp:sp modelId="{8941588A-5AB0-4EF3-A5CC-9C25348902FD}">
      <dsp:nvSpPr>
        <dsp:cNvPr id="0" name=""/>
        <dsp:cNvSpPr/>
      </dsp:nvSpPr>
      <dsp:spPr>
        <a:xfrm rot="5400000">
          <a:off x="5661421" y="910034"/>
          <a:ext cx="2097881" cy="4473575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sp:txBody>
      <dsp:txXfrm rot="-5400000">
        <a:off x="4473575" y="2622351"/>
        <a:ext cx="4473575" cy="1496602"/>
      </dsp:txXfrm>
    </dsp:sp>
    <dsp:sp modelId="{2574C41B-0049-4D54-9B53-70C93AB95699}">
      <dsp:nvSpPr>
        <dsp:cNvPr id="0" name=""/>
        <dsp:cNvSpPr/>
      </dsp:nvSpPr>
      <dsp:spPr>
        <a:xfrm>
          <a:off x="3131502" y="1573410"/>
          <a:ext cx="2684145" cy="1048940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трасферты</a:t>
          </a:r>
        </a:p>
      </dsp:txBody>
      <dsp:txXfrm>
        <a:off x="3182707" y="1624615"/>
        <a:ext cx="2581735" cy="946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5A8C-51A1-47F4-B9CF-C46A9127A1E2}">
      <dsp:nvSpPr>
        <dsp:cNvPr id="0" name=""/>
        <dsp:cNvSpPr/>
      </dsp:nvSpPr>
      <dsp:spPr>
        <a:xfrm rot="5400000">
          <a:off x="-260664" y="260769"/>
          <a:ext cx="1737762" cy="1216434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2024 </a:t>
          </a:r>
          <a:r>
            <a:rPr lang="ru-RU" sz="25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sp:txBody>
      <dsp:txXfrm rot="-5400000">
        <a:off x="0" y="608322"/>
        <a:ext cx="1216434" cy="521328"/>
      </dsp:txXfrm>
    </dsp:sp>
    <dsp:sp modelId="{FF629E52-FD07-48B5-BD43-28F84CAA9994}">
      <dsp:nvSpPr>
        <dsp:cNvPr id="0" name=""/>
        <dsp:cNvSpPr/>
      </dsp:nvSpPr>
      <dsp:spPr>
        <a:xfrm rot="5400000">
          <a:off x="3427427" y="-2210888"/>
          <a:ext cx="1129545" cy="55515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4 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муниципальных программ на общую сумму </a:t>
          </a: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8942,7 тыс.руб.(первоначально)</a:t>
          </a:r>
          <a:endParaRPr lang="ru-RU" sz="1800" kern="1200" dirty="0">
            <a:solidFill>
              <a:srgbClr val="0000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216434" y="55245"/>
        <a:ext cx="5496391" cy="1019265"/>
      </dsp:txXfrm>
    </dsp:sp>
    <dsp:sp modelId="{C9187022-4772-4172-AD42-099B1909A7AB}">
      <dsp:nvSpPr>
        <dsp:cNvPr id="0" name=""/>
        <dsp:cNvSpPr/>
      </dsp:nvSpPr>
      <dsp:spPr>
        <a:xfrm rot="5400000">
          <a:off x="-260664" y="1706104"/>
          <a:ext cx="1737762" cy="1216434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2025 </a:t>
          </a:r>
          <a:r>
            <a:rPr lang="ru-RU" sz="25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sp:txBody>
      <dsp:txXfrm rot="-5400000">
        <a:off x="0" y="2053657"/>
        <a:ext cx="1216434" cy="521328"/>
      </dsp:txXfrm>
    </dsp:sp>
    <dsp:sp modelId="{B5180A65-7BB5-4BA6-9CE1-E8CB8DF7012F}">
      <dsp:nvSpPr>
        <dsp:cNvPr id="0" name=""/>
        <dsp:cNvSpPr/>
      </dsp:nvSpPr>
      <dsp:spPr>
        <a:xfrm rot="5400000">
          <a:off x="3427427" y="-765552"/>
          <a:ext cx="1129545" cy="55515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4 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муниципальные программы на общую сумму </a:t>
          </a: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10010,5 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тыс.руб. </a:t>
          </a: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(первоначально)</a:t>
          </a:r>
          <a:endParaRPr lang="ru-RU" sz="1800" kern="1200" dirty="0">
            <a:solidFill>
              <a:srgbClr val="0000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216434" y="1500581"/>
        <a:ext cx="5496391" cy="101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7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0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3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44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5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8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7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5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2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9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8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4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8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9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2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2F46A7-1DD0-46E5-9064-8696DEE2D392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3CCE-94C6-4454-8672-2F6B201DD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9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06930"/>
            <a:ext cx="9144000" cy="83127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400" b="1" i="1" dirty="0" smtClean="0"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Финансовый отдел  администрации МО «</a:t>
            </a:r>
            <a:r>
              <a:rPr lang="ru-RU" sz="2400" b="1" i="1" dirty="0" err="1" smtClean="0"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2400" b="1" i="1" dirty="0" smtClean="0"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 сельское поселение»</a:t>
            </a:r>
            <a:endParaRPr lang="ru-RU" sz="2400" b="1" i="1" dirty="0">
              <a:ln w="9525" cap="flat" cmpd="sng" algn="ctr">
                <a:noFill/>
                <a:prstDash val="solid"/>
                <a:round/>
              </a:ln>
              <a:effectLst>
                <a:outerShdw blurRad="12700" dist="38100" dir="2700000" algn="tl">
                  <a:schemeClr val="accent5">
                    <a:lumMod val="60000"/>
                    <a:lumOff val="40000"/>
                  </a:schemeClr>
                </a:outerShdw>
              </a:effectLst>
              <a:latin typeface="PT Astra Serif" panose="020A0603040505020204" pitchFamily="18" charset="-52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84468"/>
            <a:ext cx="9144000" cy="224443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Информация о бюджете муниципального образования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«Старосахчинское сельское поселение»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2025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год и плановый период 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2026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2027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годов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5" y="178130"/>
            <a:ext cx="197130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2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 и налоговый потенциал муниципального образования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формируют: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 предприятий и 21 ИП, предоставляющие рабочие места;</a:t>
            </a:r>
          </a:p>
          <a:p>
            <a:r>
              <a:rPr lang="ru-RU" dirty="0" smtClean="0"/>
              <a:t>964 граждан, имеющих в личной собственности недвижимое имущество, которые являются плательщиками налога на имущество физических лиц;</a:t>
            </a:r>
          </a:p>
          <a:p>
            <a:r>
              <a:rPr lang="ru-RU" dirty="0" smtClean="0"/>
              <a:t>1597 граждан, имеющих земельные участки, оформленные в соответствии с действующим законодательством в собственность.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1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бюджетных поступлений планируется достичь </a:t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счёт: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задолженности по налоговым и неналоговым платежам в бюджет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«скрытой» недоимки по налогу на доходы физических лиц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схемам ухода от уплаты налогов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Легализация «теневой» заработной платы и объектов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налогооблажения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9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Динамика налоговых и неналоговых доходов 2020-2025 гг.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</a:t>
            </a:r>
            <a:r>
              <a:rPr lang="ru-RU" sz="1800" dirty="0" smtClean="0"/>
              <a:t>в 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181760"/>
              </p:ext>
            </p:extLst>
          </p:nvPr>
        </p:nvGraphicFramePr>
        <p:xfrm>
          <a:off x="1138939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07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доходов бюджета </a:t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«Старосахчинское сельское поселение»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2025год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08304"/>
              </p:ext>
            </p:extLst>
          </p:nvPr>
        </p:nvGraphicFramePr>
        <p:xfrm>
          <a:off x="713489" y="2018805"/>
          <a:ext cx="9214282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82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Динамика поступлений НДФЛ</a:t>
            </a:r>
            <a:br>
              <a:rPr lang="ru-RU" sz="2800" dirty="0" smtClean="0"/>
            </a:br>
            <a:r>
              <a:rPr lang="ru-RU" sz="1600" dirty="0" smtClean="0"/>
              <a:t>                                                                                                                       в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42660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86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Динамика</a:t>
            </a:r>
            <a:r>
              <a:rPr lang="ru-RU" dirty="0" smtClean="0"/>
              <a:t> </a:t>
            </a:r>
            <a:r>
              <a:rPr lang="ru-RU" sz="2800" dirty="0" smtClean="0"/>
              <a:t>поступления земельного налога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</a:t>
            </a:r>
            <a:r>
              <a:rPr lang="ru-RU" sz="1800" dirty="0" smtClean="0"/>
              <a:t>в 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39671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65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Динамика доходов от продажи земельных участков (продажа паёв)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</a:t>
            </a:r>
            <a:r>
              <a:rPr lang="ru-RU" sz="2200" dirty="0" smtClean="0"/>
              <a:t>в </a:t>
            </a:r>
            <a:r>
              <a:rPr lang="ru-RU" sz="2200" dirty="0" err="1" smtClean="0"/>
              <a:t>тыс.руб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0130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56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Динамика </a:t>
            </a:r>
            <a:r>
              <a:rPr lang="ru-RU" sz="2800" dirty="0" smtClean="0"/>
              <a:t>поступления налога на имущество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в </a:t>
            </a:r>
            <a:r>
              <a:rPr lang="ru-RU" sz="2800" dirty="0" err="1"/>
              <a:t>тыс.руб</a:t>
            </a:r>
            <a:r>
              <a:rPr lang="ru-RU" sz="2800" dirty="0"/>
              <a:t>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3009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67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помощь в доходах местных бюджетов состоит из: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1354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1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85" y="452718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безвозмездных поступлений, передаваемых из бюджета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Мелекесский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район» 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«Старосахчинское сельское поселение»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году в сравнении с первоначальным планом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2024года (тыс.руб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252796"/>
              </p:ext>
            </p:extLst>
          </p:nvPr>
        </p:nvGraphicFramePr>
        <p:xfrm>
          <a:off x="677863" y="2160589"/>
          <a:ext cx="3787259" cy="251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91016998"/>
              </p:ext>
            </p:extLst>
          </p:nvPr>
        </p:nvGraphicFramePr>
        <p:xfrm>
          <a:off x="4548250" y="2160589"/>
          <a:ext cx="3455720" cy="251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920939"/>
              </p:ext>
            </p:extLst>
          </p:nvPr>
        </p:nvGraphicFramePr>
        <p:xfrm>
          <a:off x="5072062" y="4678878"/>
          <a:ext cx="2556647" cy="190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05454743"/>
              </p:ext>
            </p:extLst>
          </p:nvPr>
        </p:nvGraphicFramePr>
        <p:xfrm>
          <a:off x="8003969" y="2160590"/>
          <a:ext cx="2671947" cy="251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6525437"/>
              </p:ext>
            </p:extLst>
          </p:nvPr>
        </p:nvGraphicFramePr>
        <p:xfrm>
          <a:off x="677334" y="4678878"/>
          <a:ext cx="3372153" cy="205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677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ГЛОССАРИЙ_______________________ </a:t>
            </a:r>
            <a:endParaRPr lang="ru-RU" u="sng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bougette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в знач.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кошелёк, сумка, мешок с деньгами) — финансовый план определённого субъекта (семьи, бизнеса, организации, государства и т. д.), устанавливаемый на определённый период времени, в настоящее время на три года. Подходы к изучению и использованию бюджетов различаются в зависимости от сектора экономики: корпоративного сектора, государственного сектора или сектора домохозяйств — в каждом из них бюджет имеет свои отличающиеся от других характеристики.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это средства одного бюджета бюджетной системы РФ, перечисляемые другому бюджету бюджетной системы РФ.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превышение расходов бюджета над его доходами. В случае превышения доходов над расходами возникает бюджетный профицит. В идеале бюджет любого уровня бюджетной системы государства должен быть сбалансирован.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доходной части бюджета на 2025 год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в тыс.руб.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19157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56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расходов бюджета муниципального образования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«Старосахчинское сельское поселение»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2025год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тыс.руб.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49227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97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Всего расходов в 2024-15221,6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472135"/>
              </p:ext>
            </p:extLst>
          </p:nvPr>
        </p:nvGraphicFramePr>
        <p:xfrm>
          <a:off x="642237" y="1579419"/>
          <a:ext cx="9855550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17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сфере культуры и кинематографии</a:t>
            </a:r>
            <a:r>
              <a:rPr lang="ru-RU" sz="28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650670" y="1905000"/>
            <a:ext cx="2053707" cy="2001982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Wingdings 3" charset="2"/>
              <a:buNone/>
            </a:pPr>
            <a:r>
              <a:rPr lang="ru-RU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год (первоначальный план)</a:t>
            </a:r>
            <a:endParaRPr lang="ru-RU" b="1" dirty="0">
              <a:solidFill>
                <a:srgbClr val="FF0066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0670" y="4193178"/>
            <a:ext cx="2053708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102,0 тыс.руб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721435" y="1905003"/>
            <a:ext cx="2053707" cy="2001979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1435" y="4193176"/>
            <a:ext cx="2053707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457,4тыс.руб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704377" y="4444073"/>
            <a:ext cx="3017058" cy="1355835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endParaRPr lang="ru-RU" sz="1801" b="1" dirty="0">
              <a:solidFill>
                <a:srgbClr val="FF0066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78" y="1904998"/>
            <a:ext cx="3017058" cy="2144488"/>
          </a:xfrm>
        </p:spPr>
      </p:pic>
    </p:spTree>
    <p:extLst>
      <p:ext uri="{BB962C8B-B14F-4D97-AF65-F5344CB8AC3E}">
        <p14:creationId xmlns:p14="http://schemas.microsoft.com/office/powerpoint/2010/main" val="1187163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социальную политику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948" y="2422566"/>
            <a:ext cx="2914141" cy="2042556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1508166" y="2422566"/>
            <a:ext cx="2010782" cy="1927366"/>
          </a:xfrm>
          <a:prstGeom prst="downArrowCallout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Wingdings 3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год</a:t>
            </a:r>
            <a:endParaRPr lang="ru-RU" b="1" dirty="0">
              <a:solidFill>
                <a:srgbClr val="FF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8166" y="4441372"/>
            <a:ext cx="2010782" cy="148916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100тыс.руб</a:t>
            </a:r>
            <a:r>
              <a:rPr lang="ru-RU" sz="1801" b="1" dirty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433089" y="2422566"/>
            <a:ext cx="2117145" cy="1927366"/>
          </a:xfrm>
          <a:prstGeom prst="downArrowCallout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3608B8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ru-RU" sz="1801" b="1" dirty="0">
                <a:solidFill>
                  <a:srgbClr val="3608B8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33089" y="4465121"/>
            <a:ext cx="2117145" cy="146541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100,0 тыс.руб</a:t>
            </a:r>
            <a:r>
              <a:rPr lang="ru-RU" sz="1801" b="1" dirty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518948" y="4572000"/>
            <a:ext cx="2914141" cy="1358537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увеличение в течение года</a:t>
            </a:r>
            <a:endParaRPr lang="ru-RU" sz="1801" b="1" dirty="0">
              <a:solidFill>
                <a:srgbClr val="FFC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04457"/>
              </p:ext>
            </p:extLst>
          </p:nvPr>
        </p:nvGraphicFramePr>
        <p:xfrm>
          <a:off x="677863" y="2160589"/>
          <a:ext cx="6767966" cy="318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>
            <a:off x="7445829" y="2160588"/>
            <a:ext cx="1591293" cy="2494539"/>
          </a:xfrm>
          <a:prstGeom prst="curvedLeftArrow">
            <a:avLst/>
          </a:prstGeom>
          <a:solidFill>
            <a:srgbClr val="34FC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+1641,7 </a:t>
            </a:r>
            <a:r>
              <a:rPr lang="ru-RU" sz="2000" kern="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endParaRPr lang="ru-RU" sz="1100" kern="0" dirty="0"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60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муниципальных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130281"/>
              </p:ext>
            </p:extLst>
          </p:nvPr>
        </p:nvGraphicFramePr>
        <p:xfrm>
          <a:off x="1022247" y="1484655"/>
          <a:ext cx="9372972" cy="515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226">
                  <a:extLst>
                    <a:ext uri="{9D8B030D-6E8A-4147-A177-3AD203B41FA5}">
                      <a16:colId xmlns="" xmlns:a16="http://schemas.microsoft.com/office/drawing/2014/main" val="261677102"/>
                    </a:ext>
                  </a:extLst>
                </a:gridCol>
                <a:gridCol w="1146618">
                  <a:extLst>
                    <a:ext uri="{9D8B030D-6E8A-4147-A177-3AD203B41FA5}">
                      <a16:colId xmlns="" xmlns:a16="http://schemas.microsoft.com/office/drawing/2014/main" val="376247121"/>
                    </a:ext>
                  </a:extLst>
                </a:gridCol>
                <a:gridCol w="1199408">
                  <a:extLst>
                    <a:ext uri="{9D8B030D-6E8A-4147-A177-3AD203B41FA5}">
                      <a16:colId xmlns="" xmlns:a16="http://schemas.microsoft.com/office/drawing/2014/main" val="3112821692"/>
                    </a:ext>
                  </a:extLst>
                </a:gridCol>
                <a:gridCol w="1298720">
                  <a:extLst>
                    <a:ext uri="{9D8B030D-6E8A-4147-A177-3AD203B41FA5}">
                      <a16:colId xmlns="" xmlns:a16="http://schemas.microsoft.com/office/drawing/2014/main" val="2974639094"/>
                    </a:ext>
                  </a:extLst>
                </a:gridCol>
              </a:tblGrid>
              <a:tr h="71988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на 2023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на 2024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на 2025 год</a:t>
                      </a:r>
                    </a:p>
                    <a:p>
                      <a:pPr marL="0" algn="l" defTabSz="4572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532121"/>
                  </a:ext>
                </a:extLst>
              </a:tr>
              <a:tr h="92984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1.Муниципальная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муниципального управления в муниципальном образовании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Старосахчинское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сельское поселение»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 Ульяновской области»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1329,4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1789,5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8557311"/>
                  </a:ext>
                </a:extLst>
              </a:tr>
              <a:tr h="11398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2.Муниципальная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«Материально-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обеспечение деятельности органов местного самоуправления» муниципального образования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Старосахчинское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сельское поселение»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Ульяновской области»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3333,00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2950,2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3534,7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3678403"/>
                  </a:ext>
                </a:extLst>
              </a:tr>
              <a:tr h="9466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3.Муниципальная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«Благоустройство территории      муниципального образования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Старосахчинское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сельское поселение»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района Ульяновской области»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3458,30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3019,7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3419,0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929795"/>
                  </a:ext>
                </a:extLst>
              </a:tr>
              <a:tr h="100503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4.Муниципальная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"Управление  финансами муниципального образования "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Старосахчинское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сельское поселение«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Ульяновской области»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821,9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955,2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1267,3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106257"/>
                  </a:ext>
                </a:extLst>
              </a:tr>
              <a:tr h="40135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8942,7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8612,2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10010,5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10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3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17" y="166255"/>
            <a:ext cx="6543304" cy="643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844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433524,Ульяновская область,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Мелекесский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с. Старая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Комсомольская, 60 тел.(84235)9-63-39</a:t>
            </a:r>
          </a:p>
        </p:txBody>
      </p:sp>
    </p:spTree>
    <p:extLst>
      <p:ext uri="{BB962C8B-B14F-4D97-AF65-F5344CB8AC3E}">
        <p14:creationId xmlns:p14="http://schemas.microsoft.com/office/powerpoint/2010/main" val="205379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Бюджетный процесс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828" y="2052638"/>
            <a:ext cx="820012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местного бюджета осуществляется на основе: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Основных направлениях бюджетной и налоговой политики муниципального образования на очередной финансовый год</a:t>
            </a:r>
            <a:endParaRPr lang="ru-RU" dirty="0"/>
          </a:p>
          <a:p>
            <a:pPr fontAlgn="t"/>
            <a:r>
              <a:rPr lang="ru-RU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Перечня муниципальных программ, подлежащих финансированию в </a:t>
            </a:r>
            <a:r>
              <a:rPr lang="ru-RU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 </a:t>
            </a:r>
            <a:r>
              <a:rPr lang="ru-RU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</a:t>
            </a:r>
            <a:endParaRPr lang="ru-RU" dirty="0"/>
          </a:p>
          <a:p>
            <a:pPr fontAlgn="t"/>
            <a:r>
              <a:rPr lang="ru-RU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Планового реестра расходных обязательств</a:t>
            </a:r>
            <a:endParaRPr lang="ru-RU" dirty="0"/>
          </a:p>
          <a:p>
            <a:pPr fontAlgn="t"/>
            <a:r>
              <a:rPr lang="ru-RU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Предложений главных администраторов доходов</a:t>
            </a:r>
            <a:endParaRPr lang="ru-RU" dirty="0"/>
          </a:p>
          <a:p>
            <a:pPr fontAlgn="t"/>
            <a:r>
              <a:rPr lang="ru-RU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Бюджетных заявок ГРБС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Вводная часть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49" b="67446"/>
          <a:stretch/>
        </p:blipFill>
        <p:spPr>
          <a:xfrm>
            <a:off x="8906493" y="154380"/>
            <a:ext cx="3170711" cy="4263241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3312" y="2052918"/>
            <a:ext cx="7803181" cy="41954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Центром   </a:t>
            </a:r>
            <a:r>
              <a:rPr lang="ru-RU" dirty="0" err="1"/>
              <a:t>Старосахчинского</a:t>
            </a:r>
            <a:r>
              <a:rPr lang="ru-RU" dirty="0"/>
              <a:t>  поселения   является  село  Старая </a:t>
            </a:r>
            <a:r>
              <a:rPr lang="ru-RU" dirty="0" smtClean="0"/>
              <a:t>Сахча</a:t>
            </a:r>
            <a:r>
              <a:rPr lang="ru-RU" dirty="0"/>
              <a:t> </a:t>
            </a:r>
            <a:r>
              <a:rPr lang="ru-RU" dirty="0" smtClean="0"/>
              <a:t>в  </a:t>
            </a:r>
            <a:r>
              <a:rPr lang="ru-RU" dirty="0"/>
              <a:t>границы  которого  входят  населенные  пункты : с. Старая </a:t>
            </a:r>
            <a:r>
              <a:rPr lang="ru-RU" dirty="0" err="1"/>
              <a:t>Сахча</a:t>
            </a:r>
            <a:r>
              <a:rPr lang="ru-RU" dirty="0"/>
              <a:t>, </a:t>
            </a:r>
            <a:r>
              <a:rPr lang="ru-RU" dirty="0" err="1"/>
              <a:t>с.Новая</a:t>
            </a:r>
            <a:r>
              <a:rPr lang="ru-RU" dirty="0"/>
              <a:t> </a:t>
            </a:r>
            <a:r>
              <a:rPr lang="ru-RU" dirty="0" err="1"/>
              <a:t>Сахча</a:t>
            </a:r>
            <a:r>
              <a:rPr lang="ru-RU" dirty="0"/>
              <a:t>, </a:t>
            </a:r>
            <a:r>
              <a:rPr lang="ru-RU" dirty="0" smtClean="0"/>
              <a:t>с.Аппаково,с.Боровка,с.СтарыйПисьмирь,с.Бригадировка,п.Юданово,п.Некарасово, </a:t>
            </a:r>
            <a:r>
              <a:rPr lang="ru-RU" dirty="0" err="1" smtClean="0"/>
              <a:t>п.Курлан</a:t>
            </a:r>
            <a:r>
              <a:rPr lang="ru-RU" dirty="0"/>
              <a:t>.</a:t>
            </a:r>
          </a:p>
          <a:p>
            <a:r>
              <a:rPr lang="ru-RU" dirty="0"/>
              <a:t>От  районного  центра   г. Димитровграда  до  </a:t>
            </a:r>
            <a:r>
              <a:rPr lang="ru-RU" dirty="0" err="1"/>
              <a:t>с.Старая</a:t>
            </a:r>
            <a:r>
              <a:rPr lang="ru-RU" dirty="0"/>
              <a:t> </a:t>
            </a:r>
            <a:r>
              <a:rPr lang="ru-RU" dirty="0" err="1"/>
              <a:t>Сахча</a:t>
            </a:r>
            <a:r>
              <a:rPr lang="ru-RU" dirty="0"/>
              <a:t>   - 40  км.  </a:t>
            </a:r>
          </a:p>
          <a:p>
            <a:r>
              <a:rPr lang="ru-RU" dirty="0"/>
              <a:t>Муниципальное образование расположено в  лесной зоне. </a:t>
            </a:r>
          </a:p>
          <a:p>
            <a:r>
              <a:rPr lang="ru-RU" dirty="0"/>
              <a:t>При средней плотности заселенности, численность зарегистрированных на территории  </a:t>
            </a:r>
            <a:r>
              <a:rPr lang="ru-RU" dirty="0" err="1"/>
              <a:t>Старосахчинского</a:t>
            </a:r>
            <a:r>
              <a:rPr lang="ru-RU" dirty="0"/>
              <a:t> </a:t>
            </a:r>
            <a:r>
              <a:rPr lang="ru-RU" dirty="0" smtClean="0"/>
              <a:t>сельского поселения, составляет 1</a:t>
            </a:r>
            <a:r>
              <a:rPr lang="en-US" dirty="0" smtClean="0"/>
              <a:t>6</a:t>
            </a:r>
            <a:r>
              <a:rPr lang="ru-RU" dirty="0" smtClean="0"/>
              <a:t>05 человек. Из них трудоспособных – </a:t>
            </a:r>
            <a:r>
              <a:rPr lang="en-US" dirty="0" smtClean="0"/>
              <a:t>8</a:t>
            </a:r>
            <a:r>
              <a:rPr lang="ru-RU" dirty="0" smtClean="0"/>
              <a:t>3</a:t>
            </a:r>
            <a:r>
              <a:rPr lang="en-US" dirty="0" smtClean="0"/>
              <a:t>1 </a:t>
            </a:r>
            <a:r>
              <a:rPr lang="ru-RU" dirty="0" smtClean="0"/>
              <a:t>человек.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73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развития МО </a:t>
            </a:r>
            <a:r>
              <a:rPr lang="ru-RU" sz="28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2800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32160"/>
              </p:ext>
            </p:extLst>
          </p:nvPr>
        </p:nvGraphicFramePr>
        <p:xfrm>
          <a:off x="843148" y="1460664"/>
          <a:ext cx="9559635" cy="4955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512">
                  <a:extLst>
                    <a:ext uri="{9D8B030D-6E8A-4147-A177-3AD203B41FA5}">
                      <a16:colId xmlns="" xmlns:a16="http://schemas.microsoft.com/office/drawing/2014/main" val="3872637823"/>
                    </a:ext>
                  </a:extLst>
                </a:gridCol>
                <a:gridCol w="957863">
                  <a:extLst>
                    <a:ext uri="{9D8B030D-6E8A-4147-A177-3AD203B41FA5}">
                      <a16:colId xmlns="" xmlns:a16="http://schemas.microsoft.com/office/drawing/2014/main" val="3372169541"/>
                    </a:ext>
                  </a:extLst>
                </a:gridCol>
                <a:gridCol w="1084711">
                  <a:extLst>
                    <a:ext uri="{9D8B030D-6E8A-4147-A177-3AD203B41FA5}">
                      <a16:colId xmlns="" xmlns:a16="http://schemas.microsoft.com/office/drawing/2014/main" val="1615345348"/>
                    </a:ext>
                  </a:extLst>
                </a:gridCol>
                <a:gridCol w="1084711">
                  <a:extLst>
                    <a:ext uri="{9D8B030D-6E8A-4147-A177-3AD203B41FA5}">
                      <a16:colId xmlns="" xmlns:a16="http://schemas.microsoft.com/office/drawing/2014/main" val="2430660631"/>
                    </a:ext>
                  </a:extLst>
                </a:gridCol>
                <a:gridCol w="1084711">
                  <a:extLst>
                    <a:ext uri="{9D8B030D-6E8A-4147-A177-3AD203B41FA5}">
                      <a16:colId xmlns="" xmlns:a16="http://schemas.microsoft.com/office/drawing/2014/main" val="2166940993"/>
                    </a:ext>
                  </a:extLst>
                </a:gridCol>
                <a:gridCol w="1085709">
                  <a:extLst>
                    <a:ext uri="{9D8B030D-6E8A-4147-A177-3AD203B41FA5}">
                      <a16:colId xmlns="" xmlns:a16="http://schemas.microsoft.com/office/drawing/2014/main" val="337141388"/>
                    </a:ext>
                  </a:extLst>
                </a:gridCol>
                <a:gridCol w="1085709">
                  <a:extLst>
                    <a:ext uri="{9D8B030D-6E8A-4147-A177-3AD203B41FA5}">
                      <a16:colId xmlns="" xmlns:a16="http://schemas.microsoft.com/office/drawing/2014/main" val="3527800739"/>
                    </a:ext>
                  </a:extLst>
                </a:gridCol>
                <a:gridCol w="1085709">
                  <a:extLst>
                    <a:ext uri="{9D8B030D-6E8A-4147-A177-3AD203B41FA5}">
                      <a16:colId xmlns="" xmlns:a16="http://schemas.microsoft.com/office/drawing/2014/main" val="787439461"/>
                    </a:ext>
                  </a:extLst>
                </a:gridCol>
              </a:tblGrid>
              <a:tr h="710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Единица измерения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3471597681"/>
                  </a:ext>
                </a:extLst>
              </a:tr>
              <a:tr h="59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Численность населения (в среднегодовом исчислении)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2692370535"/>
                  </a:ext>
                </a:extLst>
              </a:tr>
              <a:tr h="541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Численность населения трудоспособного возраста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 руб.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1468116658"/>
                  </a:ext>
                </a:extLst>
              </a:tr>
              <a:tr h="926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Индекс промышленного производства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 в сопоставимых ценах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101,0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1399649602"/>
                  </a:ext>
                </a:extLst>
              </a:tr>
              <a:tr h="716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Индекс потребительских цен на товары и услуги, на конец года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декабрю предыдущего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103,0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3523176645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Средняя зарплата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рублях.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19830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22560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1447561888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Инвестиции в основной капитал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  <a:extLst>
                  <a:ext uri="{0D108BD9-81ED-4DB2-BD59-A6C34878D82A}">
                    <a16:rowId xmlns="" xmlns:a16="http://schemas.microsoft.com/office/drawing/2014/main" val="174438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0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1679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Крупнейшие налогоплательщики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Старосахчинское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422940"/>
              </p:ext>
            </p:extLst>
          </p:nvPr>
        </p:nvGraphicFramePr>
        <p:xfrm>
          <a:off x="677863" y="2137557"/>
          <a:ext cx="4464153" cy="138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223">
                  <a:extLst>
                    <a:ext uri="{9D8B030D-6E8A-4147-A177-3AD203B41FA5}">
                      <a16:colId xmlns="" xmlns:a16="http://schemas.microsoft.com/office/drawing/2014/main" val="980536155"/>
                    </a:ext>
                  </a:extLst>
                </a:gridCol>
                <a:gridCol w="2006930">
                  <a:extLst>
                    <a:ext uri="{9D8B030D-6E8A-4147-A177-3AD203B41FA5}">
                      <a16:colId xmlns="" xmlns:a16="http://schemas.microsoft.com/office/drawing/2014/main" val="3299069167"/>
                    </a:ext>
                  </a:extLst>
                </a:gridCol>
              </a:tblGrid>
              <a:tr h="373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71446"/>
                  </a:ext>
                </a:extLst>
              </a:tr>
              <a:tr h="3734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«АКТИОН-АГРО»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644474"/>
                  </a:ext>
                </a:extLst>
              </a:tr>
              <a:tr h="3734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ГНЦ «НИИАР»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196440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48238"/>
              </p:ext>
            </p:extLst>
          </p:nvPr>
        </p:nvGraphicFramePr>
        <p:xfrm>
          <a:off x="5712031" y="2137559"/>
          <a:ext cx="4370120" cy="168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338">
                  <a:extLst>
                    <a:ext uri="{9D8B030D-6E8A-4147-A177-3AD203B41FA5}">
                      <a16:colId xmlns="" xmlns:a16="http://schemas.microsoft.com/office/drawing/2014/main" val="980536155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3299069167"/>
                    </a:ext>
                  </a:extLst>
                </a:gridCol>
              </a:tblGrid>
              <a:tr h="4923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71446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ОГАУСО ДИ «Союз»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644474"/>
                  </a:ext>
                </a:extLst>
              </a:tr>
              <a:tr h="4923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ДОД ОДООЦ «Юность»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19644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65" y="4289367"/>
            <a:ext cx="2921330" cy="1685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80" y="4289367"/>
            <a:ext cx="2994660" cy="16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и расходов бюджета муниципального образования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«Старосахчинское сельское поселение»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2020-2025 г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тыс.руб.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073206"/>
              </p:ext>
            </p:extLst>
          </p:nvPr>
        </p:nvGraphicFramePr>
        <p:xfrm>
          <a:off x="677863" y="1930400"/>
          <a:ext cx="8596312" cy="458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4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06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Налоговая политика в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2025 году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направлена на обеспечение поступлений в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 всех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доходных источников в запланированных объёмах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98" y="2125683"/>
            <a:ext cx="6139543" cy="35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5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763</TotalTime>
  <Words>963</Words>
  <Application>Microsoft Office PowerPoint</Application>
  <PresentationFormat>Произвольный</PresentationFormat>
  <Paragraphs>205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Ион</vt:lpstr>
      <vt:lpstr>Финансовый отдел  администрации МО «Старосахчинское сельское поселение»</vt:lpstr>
      <vt:lpstr> ГЛОССАРИЙ_______________________ </vt:lpstr>
      <vt:lpstr>Бюджетный процесс</vt:lpstr>
      <vt:lpstr>Составление местного бюджета осуществляется на основе: </vt:lpstr>
      <vt:lpstr>Вводная часть</vt:lpstr>
      <vt:lpstr>Показатели социально-экономического развития МО «Старосахчинское сельское поселение»</vt:lpstr>
      <vt:lpstr>Крупнейшие налогоплательщики  муниципального образования «Старосахчинское сельское поселение» </vt:lpstr>
      <vt:lpstr>Динамика доходов и расходов бюджета муниципального образования «Старосахчинское сельское поселение» за        2020-2025 г                                                                                              в тыс.руб. </vt:lpstr>
      <vt:lpstr>Налоговая политика в 2025 году будет направлена на обеспечение поступлений в бюджет всех доходных источников в запланированных объёмах </vt:lpstr>
      <vt:lpstr>Экономический и налоговый потенциал муниципального образования «Старосахчинское сельское поселение» формируют: </vt:lpstr>
      <vt:lpstr>Рост бюджетных поступлений планируется достичь  за счёт: </vt:lpstr>
      <vt:lpstr>Динамика налоговых и неналоговых доходов 2020-2025 гг.                                                                          в тыс.руб.</vt:lpstr>
      <vt:lpstr>Структура доходов бюджета  МО «Старосахчинское сельское поселение» на 2025год </vt:lpstr>
      <vt:lpstr>Динамика поступлений НДФЛ                                                                                                                        в тыс.руб.</vt:lpstr>
      <vt:lpstr>Динамика поступления земельного налога                                                                          в тыс.руб.</vt:lpstr>
      <vt:lpstr>Динамика доходов от продажи земельных участков (продажа паёв)                                                                         в тыс.руб.</vt:lpstr>
      <vt:lpstr>Динамика поступления налога на имущество                                                                         в тыс.руб.</vt:lpstr>
      <vt:lpstr>Финансовая помощь в доходах местных бюджетов состоит из: </vt:lpstr>
      <vt:lpstr>Динамика безвозмездных поступлений, передаваемых из бюджета «Мелекесский район» в бюджет МО «Старосахчинское сельское поселение» в 2025 году в сравнении с первоначальным планом 2024года (тыс.руб.) </vt:lpstr>
      <vt:lpstr>Структура доходной части бюджета на 2025 год                                                                                                                           в тыс.руб.  </vt:lpstr>
      <vt:lpstr>Структура расходов бюджета муниципального образования «Старосахчинское сельское поселение» на 2025год                                                                                      в тыс.руб.</vt:lpstr>
      <vt:lpstr>Всего расходов в 2024-15221,6</vt:lpstr>
      <vt:lpstr>Расходы бюджета МО «Старосахчинское сельское поселение» в сфере культуры и кинематографии </vt:lpstr>
      <vt:lpstr>Расходы бюджета МО  «Старосахчинское сельское поселение» на социальную политику </vt:lpstr>
      <vt:lpstr>Муниципальные программы </vt:lpstr>
      <vt:lpstr>Перечень муниципальных программ                                                                                  в тыс.руб. </vt:lpstr>
      <vt:lpstr>Презентация PowerPoint</vt:lpstr>
      <vt:lpstr>Финансовый отдел администрации муниципального образования «Старосахчинское сельское поселение» Мелекесского района Ульяновской области  Почтовый адрес 433524,Ульяновская область, Мелекесский район с. Старая Сахча,  ул. Комсомольская, 60 тел.(84235)9-63-39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управление администрации МО «Лебяжинское сельское поселение»</dc:title>
  <dc:creator>User</dc:creator>
  <cp:lastModifiedBy>admin</cp:lastModifiedBy>
  <cp:revision>116</cp:revision>
  <dcterms:created xsi:type="dcterms:W3CDTF">2021-02-08T05:00:49Z</dcterms:created>
  <dcterms:modified xsi:type="dcterms:W3CDTF">2025-01-16T05:11:45Z</dcterms:modified>
</cp:coreProperties>
</file>